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80" r:id="rId2"/>
    <p:sldId id="529" r:id="rId3"/>
    <p:sldId id="531" r:id="rId4"/>
    <p:sldId id="532" r:id="rId5"/>
    <p:sldId id="533" r:id="rId6"/>
    <p:sldId id="534" r:id="rId7"/>
    <p:sldId id="535" r:id="rId8"/>
    <p:sldId id="545" r:id="rId9"/>
    <p:sldId id="536" r:id="rId10"/>
    <p:sldId id="538" r:id="rId11"/>
    <p:sldId id="539" r:id="rId12"/>
    <p:sldId id="537" r:id="rId13"/>
    <p:sldId id="542" r:id="rId14"/>
    <p:sldId id="541" r:id="rId15"/>
    <p:sldId id="540" r:id="rId16"/>
    <p:sldId id="543" r:id="rId17"/>
    <p:sldId id="544" r:id="rId18"/>
    <p:sldId id="342" r:id="rId19"/>
  </p:sldIdLst>
  <p:sldSz cx="12192000" cy="6858000"/>
  <p:notesSz cx="6723063" cy="9853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178" userDrawn="1">
          <p15:clr>
            <a:srgbClr val="A4A3A4"/>
          </p15:clr>
        </p15:guide>
        <p15:guide id="3" pos="2434" userDrawn="1">
          <p15:clr>
            <a:srgbClr val="A4A3A4"/>
          </p15:clr>
        </p15:guide>
        <p15:guide id="4" orient="horz" pos="2931" userDrawn="1">
          <p15:clr>
            <a:srgbClr val="A4A3A4"/>
          </p15:clr>
        </p15:guide>
        <p15:guide id="8" pos="3795" userDrawn="1">
          <p15:clr>
            <a:srgbClr val="A4A3A4"/>
          </p15:clr>
        </p15:guide>
        <p15:guide id="9" orient="horz" pos="3793" userDrawn="1">
          <p15:clr>
            <a:srgbClr val="A4A3A4"/>
          </p15:clr>
        </p15:guide>
        <p15:guide id="10" orient="horz" pos="2183" userDrawn="1">
          <p15:clr>
            <a:srgbClr val="A4A3A4"/>
          </p15:clr>
        </p15:guide>
        <p15:guide id="12" orient="horz" pos="73" userDrawn="1">
          <p15:clr>
            <a:srgbClr val="A4A3A4"/>
          </p15:clr>
        </p15:guide>
        <p15:guide id="14" pos="98" userDrawn="1">
          <p15:clr>
            <a:srgbClr val="A4A3A4"/>
          </p15:clr>
        </p15:guide>
        <p15:guide id="15" orient="horz" pos="4247" userDrawn="1">
          <p15:clr>
            <a:srgbClr val="A4A3A4"/>
          </p15:clr>
        </p15:guide>
        <p15:guide id="16" orient="horz" userDrawn="1">
          <p15:clr>
            <a:srgbClr val="A4A3A4"/>
          </p15:clr>
        </p15:guide>
        <p15:guide id="17" orient="horz" pos="4292" userDrawn="1">
          <p15:clr>
            <a:srgbClr val="A4A3A4"/>
          </p15:clr>
        </p15:guide>
        <p15:guide id="18" pos="7582" userDrawn="1">
          <p15:clr>
            <a:srgbClr val="A4A3A4"/>
          </p15:clr>
        </p15:guide>
        <p15:guide id="19" orient="horz" pos="39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98A"/>
    <a:srgbClr val="1C438D"/>
    <a:srgbClr val="45403D"/>
    <a:srgbClr val="1D4A8B"/>
    <a:srgbClr val="2E75B6"/>
    <a:srgbClr val="ED7D31"/>
    <a:srgbClr val="0089AF"/>
    <a:srgbClr val="408FBE"/>
    <a:srgbClr val="F3C264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0" autoAdjust="0"/>
    <p:restoredTop sz="82558" autoAdjust="0"/>
  </p:normalViewPr>
  <p:slideViewPr>
    <p:cSldViewPr snapToGrid="0" showGuides="1">
      <p:cViewPr varScale="1">
        <p:scale>
          <a:sx n="57" d="100"/>
          <a:sy n="57" d="100"/>
        </p:scale>
        <p:origin x="1240" y="28"/>
      </p:cViewPr>
      <p:guideLst>
        <p:guide pos="5178"/>
        <p:guide pos="2434"/>
        <p:guide orient="horz" pos="2931"/>
        <p:guide pos="3795"/>
        <p:guide orient="horz" pos="3793"/>
        <p:guide orient="horz" pos="2183"/>
        <p:guide orient="horz" pos="73"/>
        <p:guide pos="98"/>
        <p:guide orient="horz" pos="4247"/>
        <p:guide orient="horz"/>
        <p:guide orient="horz" pos="4292"/>
        <p:guide pos="7582"/>
        <p:guide orient="horz" pos="39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327" cy="494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8180" y="0"/>
            <a:ext cx="2913327" cy="494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9E722-B75F-48F1-9CA5-8E19369E2D0A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1231900"/>
            <a:ext cx="5911850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2307" y="4742051"/>
            <a:ext cx="5378450" cy="38798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59223"/>
            <a:ext cx="2913327" cy="494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8180" y="9359223"/>
            <a:ext cx="2913327" cy="494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5F658-7396-4922-93F5-4BD4EFEF1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732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1231900"/>
            <a:ext cx="5911850" cy="3325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861DE-3CDD-4841-A6FE-FF27AD4D7E8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377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Технологические преимущества фасадного «кабанчика» работают на повышение воспринимаемого класса жилья.</a:t>
            </a:r>
          </a:p>
          <a:p>
            <a:endParaRPr lang="ru-RU" dirty="0" smtClean="0"/>
          </a:p>
          <a:p>
            <a:r>
              <a:rPr lang="ru-RU" dirty="0" smtClean="0"/>
              <a:t>Возможность изменять расстояние между плитками позволяет замаскировать межпанельный шов и получить в результате эффект цельного покрытия. Отсутствие привычных глазу неприглядных швов ассоциируется с монолитным зданием.</a:t>
            </a:r>
            <a:br>
              <a:rPr lang="ru-RU" dirty="0" smtClean="0"/>
            </a:b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558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chemeClr val="bg1"/>
                </a:solidFill>
              </a:rPr>
              <a:t>Декоративная ценность «кабанчика» – в его графическом потенциале. Сами по себе цветные фасады не решают проблемы некачественной архитектуры – важно внимательно смотреть на форму здания, учитывать контекст.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Используйте широкую цветовую палитру кабанчика для адаптации зданий к среде. Фасадная плитка позволяет свободно, без каких-либо ограничений играть цветом и менять впечатление от здания.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7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chemeClr val="bg1"/>
                </a:solidFill>
              </a:rPr>
              <a:t>Минимальный размер элемента по отношению к панели дает широкую вариативность решений.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Можно создать максимально сложный и глубокий паттерн, который можно рассматривать бесконечно долго. Для этого не нужно окрашивать готовую панель на ДСК или вывешивать промышленного альпиниста.</a:t>
            </a:r>
            <a:endParaRPr lang="ru-RU" sz="11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327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chemeClr val="bg1"/>
                </a:solidFill>
              </a:rPr>
              <a:t>Индивидуальные паттерны позволяют  «моделировать пространство»: органично вписать отдельное здание или жилой комплекс в архитектуру города или, напротив, контрастно его выделить.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Цветовые блоки могут зрительно воссоздавать желаемые архитектурные элементы, например, окна высотой во всю стену или этаж с объединенными балконами. Подобным образом можно также «соединять» несколько зданий, создавая единый ансамбль жилого комплекса.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711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Маленькие детали и штрихи только увеличивают привлекательность композиции.</a:t>
            </a:r>
            <a:endParaRPr lang="ru-RU" sz="1100" dirty="0" smtClean="0"/>
          </a:p>
          <a:p>
            <a:r>
              <a:rPr lang="ru-RU" dirty="0" smtClean="0"/>
              <a:t>Работа с цветом – близкими, но отличающимися на полтона оттенками позволяет воспроизводить естественную текстуру кирпичной кладки. В сознании покупателя такой фасад чаще всего ассоциируется с жильем более высокого уровня.</a:t>
            </a:r>
            <a:endParaRPr lang="ru-RU" sz="11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806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«Кабанчик» позволяет застройщику максимально пользоваться преимуществами «кабанчика» исходя из возможностей и ресурсов.</a:t>
            </a:r>
          </a:p>
          <a:p>
            <a:r>
              <a:rPr lang="ru-RU" sz="1200" dirty="0" smtClean="0"/>
              <a:t>Можно начинать работы только с одного здания или выделить флагманский дом в жилом комплексе. Визуальное объединение флагмана комфорт-класса с эконом-флигелями увеличит ценность флигелей. </a:t>
            </a:r>
          </a:p>
          <a:p>
            <a:endParaRPr lang="ru-RU" sz="1200" dirty="0" smtClean="0"/>
          </a:p>
          <a:p>
            <a:r>
              <a:rPr lang="ru-RU" sz="1200" dirty="0" smtClean="0"/>
              <a:t>Можно создать и поддерживать единую концепцию фасадов для всего жилого комплекса или применять единую узнаваемую стилистику для всех объектов застройщика.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927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Большое преимущество «кабанчика» – в «независимости» этого материала при неограниченных декоративных возможностях.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Его использование никак не зависит от внутренней планировки. Он не участвует в силовом каркасе здания, но при этом позволяет создавать нужные эффекты – «рисовать» продолжения окон, расставлять акценты, визуально расширять или сужать строение.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81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chemeClr val="bg1"/>
                </a:solidFill>
              </a:rPr>
              <a:t>Фасадный «кабанчик» дает возможность создавать выразительные объекты в масштабе целых кварталов. Вход в историю, в значимые объекты города через градостроительство намного дешевле, а главное, понятнее и ближе человеку, чем вход через высокую архитектуру.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Выигрывать в домостроительстве при прочих равных возможно. Кратчайший путь к  этому – строить простые, красивые, технологичные и удобные в производстве объекты с правильной инфраструктурой.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133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54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chemeClr val="bg1"/>
                </a:solidFill>
              </a:rPr>
              <a:t>История панельного домостроения – это история появления массового жилья в России. 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На заре индустриальной застройки не стояла отдельная цель гармонизировать облик всего города.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При помощи индустриального жилья возводился город будущего, где каждая семья обеспечена отдельной жилплощадью.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Панельный дом и аккуратность кварталов внесли порядок в достаточно хаотичную и локальную застройку сталинского периода. Эта аккуратность сделала панель архитектурным символом эпохи.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73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/>
              <a:t>Панельный дом чаще всего ассоциируется с  экономным, вынужденным решением, которое по определению не может быть красивым.  </a:t>
            </a:r>
          </a:p>
          <a:p>
            <a:r>
              <a:rPr lang="ru-RU" sz="1200" dirty="0" smtClean="0"/>
              <a:t>Сейчас на смену «экономичности» пришла технологичность. Простота производства панели делает ее удобным в работе материалом, который можно адаптировать к покупательским запросам.</a:t>
            </a:r>
          </a:p>
          <a:p>
            <a:endParaRPr lang="ru-RU" sz="1200" dirty="0" smtClean="0"/>
          </a:p>
          <a:p>
            <a:r>
              <a:rPr lang="ru-RU" sz="1200" dirty="0" smtClean="0"/>
              <a:t>Именно технологические свойства панели становятся лучше год от года. При этом внимание эстетике самих панельных домов уделяется редко. Наступил момент, когда главенствующая архитектурная стерильность остро нуждается в новизне.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Классические архитектурные приемы не применимы к серийным панельным домам. Главное качество панели – технологичность – лишает ее богатого архитектурного потенциала.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Панель нельзя вписать в окружение путем изменения архитектурного стиля или усложнения формы оконных проемов.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Кроме того, особенности серийного производства создают застройщику множество ограничений: отступы от края панелей, узлы примыкания, типоразмеры, связанные с шагом осей.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46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 последнее время активно развивается класс как будто бы «непанельных» панелей.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Их отличие – в грамотном подходе к масштабу при работе с объектом.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На смену архитектуре с ее концентрацией на одном здании приходит градостроительство. Оно оперирует группами строений и берет на себя ответственность за создание комфортного пространства, удобного для жилья.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39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chemeClr val="bg1"/>
                </a:solidFill>
              </a:rPr>
              <a:t>Градостроительство как наука строится на понятии среды обитания. Ее восприятие человеком субъективно.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Даже очень удобная среда с посредственным внешним видом имеет мало шансов по-настоящему впечатлить конечного покупателя.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И, напротив, никакая эстетика не компенсирует неудобное расположение и планировку объекта. 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Сочетание красивого фасада и комфортной организации пространства – эта простая формула дает готовому жилью явное преимущество.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186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не будем обсуждать эту мысль, я смотрю коллектив тут собрался мужской, нам это действительно не очень понятно. А вот дамам - вполне. И кто в семье имеет право окончательного решения по покупке первой, а скорее всего и единственной в жизни квартиры - это </a:t>
            </a:r>
            <a:r>
              <a:rPr lang="ru-RU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Ооочень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большой вопрос.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Архитектурные бюро  предлагают множество функциональных решений. В зависимости от окружения, дворовые фасады дополняются открытыми балконами, на шумную улицу выходят лоджии, на северный фасад — минимум окон, на бульвар с прекрасным видом — окна максимальной высоты. 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Не всегда внедрение новых деталей оправдано экономически.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Чем больше нестандартных деталей, тем дороже проект. На стадии производства необходимы новые матрицы, а на стадии доставки и сборки —дополнительные процедуры.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564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Экономические ограничения – еще не все. Распространенный скепсис «какая разница, как выглядит жилье снаружи – лишь бы стоило недорого!» порождает еще больше сомнений в том, стоит ли вводить новые архитектурные приемы.</a:t>
            </a:r>
          </a:p>
          <a:p>
            <a:endParaRPr lang="ru-RU" sz="1200" dirty="0" smtClean="0"/>
          </a:p>
          <a:p>
            <a:r>
              <a:rPr lang="ru-RU" sz="1200" dirty="0" smtClean="0"/>
              <a:t>Можно  ли в таких условиях сделать что-то хорошее, а главное, нужное и понятное потребителю?</a:t>
            </a:r>
            <a:br>
              <a:rPr lang="ru-RU" sz="1200" dirty="0" smtClean="0"/>
            </a:br>
            <a:r>
              <a:rPr lang="ru-RU" sz="1200" dirty="0" smtClean="0"/>
              <a:t>Можно: нам нужна та самая «непанельная» панель.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091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Здания в составе гармоничной среды могут выглядеть значительно проще одиночных строений. Но проще – не значит хуже. Минимализм в фасаде здания должен быть оправдан высоким качеством и аккуратностью отделки.</a:t>
            </a:r>
          </a:p>
          <a:p>
            <a:endParaRPr lang="ru-RU" sz="1200" dirty="0" smtClean="0"/>
          </a:p>
          <a:p>
            <a:r>
              <a:rPr lang="ru-RU" sz="1200" dirty="0" smtClean="0"/>
              <a:t>Технологичный , яркий, красивый и долговечный «кабанчик» максимально подходит для решения этих задач.</a:t>
            </a:r>
          </a:p>
          <a:p>
            <a:endParaRPr lang="ru-RU" sz="1200" dirty="0" smtClean="0"/>
          </a:p>
          <a:p>
            <a:r>
              <a:rPr lang="ru-RU" sz="1200" dirty="0" smtClean="0"/>
              <a:t>Простота серийного типового монтажа «кабанчика» и стабильно ровный </a:t>
            </a:r>
            <a:r>
              <a:rPr lang="ru-RU" sz="1200" dirty="0" err="1" smtClean="0"/>
              <a:t>межплиточный</a:t>
            </a:r>
            <a:r>
              <a:rPr lang="ru-RU" sz="1200" dirty="0" smtClean="0"/>
              <a:t> шов на рисунке любой сложности облагораживает внешний вид здания и одновременно повышает качество отделки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276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Аккуратность при раскладке в любом направлении, ее единообразие смотрятся просто и выразительно, формируют дружелюбное к человеку внутреннее пространство. </a:t>
            </a:r>
            <a:br>
              <a:rPr lang="ru-RU" dirty="0" smtClean="0"/>
            </a:br>
            <a:endParaRPr lang="ru-RU" sz="1100" dirty="0" smtClean="0"/>
          </a:p>
          <a:p>
            <a:endParaRPr lang="ru-RU" dirty="0" smtClean="0"/>
          </a:p>
          <a:p>
            <a:r>
              <a:rPr lang="ru-RU" dirty="0" smtClean="0"/>
              <a:t>Бесшовный фасад, цветовое оформление и контрасты, вариативность – всего этого можно добиться при помощи использования фасадной плитки.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5F658-7396-4922-93F5-4BD4EFEF199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4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234F-34C5-4AF2-B278-7318C6A235E7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F891-4B75-4BE6-9AE6-E2FBB79582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20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234F-34C5-4AF2-B278-7318C6A235E7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F891-4B75-4BE6-9AE6-E2FBB79582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278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234F-34C5-4AF2-B278-7318C6A235E7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F891-4B75-4BE6-9AE6-E2FBB79582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38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24400" y="6495143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6E24E2-55E1-4EEE-B77A-5990A1FDFAC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572866"/>
            <a:ext cx="10515600" cy="8429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46881" y="1361992"/>
            <a:ext cx="10512000" cy="0"/>
          </a:xfrm>
          <a:prstGeom prst="line">
            <a:avLst/>
          </a:prstGeom>
          <a:ln w="82550" cmpd="thickThin">
            <a:solidFill>
              <a:srgbClr val="2E59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142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234F-34C5-4AF2-B278-7318C6A235E7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F891-4B75-4BE6-9AE6-E2FBB79582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219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234F-34C5-4AF2-B278-7318C6A235E7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F891-4B75-4BE6-9AE6-E2FBB79582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875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234F-34C5-4AF2-B278-7318C6A235E7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F891-4B75-4BE6-9AE6-E2FBB79582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93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234F-34C5-4AF2-B278-7318C6A235E7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F891-4B75-4BE6-9AE6-E2FBB79582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632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234F-34C5-4AF2-B278-7318C6A235E7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F891-4B75-4BE6-9AE6-E2FBB79582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9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234F-34C5-4AF2-B278-7318C6A235E7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F891-4B75-4BE6-9AE6-E2FBB79582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785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234F-34C5-4AF2-B278-7318C6A235E7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F891-4B75-4BE6-9AE6-E2FBB79582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874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234F-34C5-4AF2-B278-7318C6A235E7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F891-4B75-4BE6-9AE6-E2FBB79582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35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1234F-34C5-4AF2-B278-7318C6A235E7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FF891-4B75-4BE6-9AE6-E2FBB79582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10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jpe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explore/tags/keramamarazzi/" TargetMode="External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kerama-marazzi.ru/" TargetMode="External"/><Relationship Id="rId5" Type="http://schemas.openxmlformats.org/officeDocument/2006/relationships/hyperlink" Target="mailto:Skachkov_vs@kerama-marazzi.ru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9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-1964585"/>
            <a:ext cx="13258801" cy="88225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01600" y="-972457"/>
            <a:ext cx="12583886" cy="7830457"/>
          </a:xfrm>
          <a:prstGeom prst="rect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01600" y="3548315"/>
            <a:ext cx="12192000" cy="11697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«КАБАНЧИКА»</a:t>
            </a:r>
          </a:p>
          <a:p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ЭСТЕТИКЕ ФАСАДОВ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1895475" y="6103847"/>
            <a:ext cx="8401050" cy="7261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keramamarazzi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140" y="1928621"/>
            <a:ext cx="8060385" cy="6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2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75604" y="172769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49559" y="1234940"/>
            <a:ext cx="3537473" cy="2616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t="-4028" r="6907" b="-18268"/>
          <a:stretch/>
        </p:blipFill>
        <p:spPr>
          <a:xfrm>
            <a:off x="5290331" y="380928"/>
            <a:ext cx="6576204" cy="71016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647661"/>
            <a:ext cx="5655365" cy="2227958"/>
          </a:xfrm>
          <a:prstGeom prst="rect">
            <a:avLst/>
          </a:prstGeom>
          <a:solidFill>
            <a:srgbClr val="2E598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4214" y="4020441"/>
            <a:ext cx="466446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«КАБАНЧИК» ПОВЫШАЕТ ВОСПРИНИМАЕМЫЙ КЛАСС ЖИЛЬЯ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58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53" y="0"/>
            <a:ext cx="12311753" cy="692454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608157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2728" y="3797300"/>
            <a:ext cx="5266485" cy="2616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9753" y="3568951"/>
            <a:ext cx="5842460" cy="3072898"/>
          </a:xfrm>
          <a:prstGeom prst="rect">
            <a:avLst/>
          </a:prstGeom>
          <a:solidFill>
            <a:srgbClr val="2E598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575" y="3715679"/>
            <a:ext cx="479803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ШИРОКАЯ ЦВЕТОВАЯ ПАЛИТРА «КАБАНЧИКА» ПОЗВОЛЯЕТ ГАРМОНИЧНО ВПИСАТЬ ЗДАНИЕ В ОКРУЖАЮЩЕЕ ПРОСТРАНСТВО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14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9" y="-83312"/>
            <a:ext cx="3581400" cy="3867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6138" b="55851"/>
          <a:stretch/>
        </p:blipFill>
        <p:spPr>
          <a:xfrm>
            <a:off x="3556000" y="-1"/>
            <a:ext cx="5069143" cy="37846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0"/>
          <a:stretch/>
        </p:blipFill>
        <p:spPr>
          <a:xfrm>
            <a:off x="8686799" y="-83312"/>
            <a:ext cx="3552895" cy="69513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1" r="1418"/>
          <a:stretch/>
        </p:blipFill>
        <p:spPr>
          <a:xfrm>
            <a:off x="3315797" y="3863496"/>
            <a:ext cx="5295900" cy="29945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7"/>
          <a:stretch/>
        </p:blipFill>
        <p:spPr>
          <a:xfrm flipH="1">
            <a:off x="-107576" y="3829109"/>
            <a:ext cx="3343546" cy="301717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6578" y="112857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101599" y="3113070"/>
            <a:ext cx="4948265" cy="3332240"/>
          </a:xfrm>
          <a:prstGeom prst="rect">
            <a:avLst/>
          </a:prstGeom>
          <a:solidFill>
            <a:srgbClr val="2E598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494921" y="3829109"/>
            <a:ext cx="5266485" cy="2616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951" y="3606229"/>
            <a:ext cx="48596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ВАРИАТИВНОСТЬ УКЛАДКИ 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НЕОГРАНИЧЕННЫЙ </a:t>
            </a:r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ДЕКОРАТИВНЫЙ ПОТЕНЦИАЛ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90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783"/>
            <a:ext cx="12192000" cy="707156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22978" y="150957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1043" y="3429000"/>
            <a:ext cx="5266485" cy="2616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169603"/>
            <a:ext cx="4821517" cy="2637945"/>
          </a:xfrm>
          <a:prstGeom prst="rect">
            <a:avLst/>
          </a:prstGeom>
          <a:solidFill>
            <a:srgbClr val="2E598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773" y="3750067"/>
            <a:ext cx="39966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МОДЕЛИРУЯ ФАСАД, МОДЕЛИРОВАТЬ ПРОСТРАНСТВО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06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6578" y="112857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6764" y="1980403"/>
            <a:ext cx="4237186" cy="2616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ru-RU" sz="16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31" y="296129"/>
            <a:ext cx="5984747" cy="59847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760288"/>
            <a:ext cx="5208997" cy="2520795"/>
          </a:xfrm>
          <a:prstGeom prst="rect">
            <a:avLst/>
          </a:prstGeom>
          <a:solidFill>
            <a:srgbClr val="2E598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773" y="1017142"/>
            <a:ext cx="460517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ВНИМАНИЕ К ДЕТАЛЯМ – 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БОЛЕЕ ВЫСОКИЙ ВИДИМЫЙ КЛАСС ЖИЛЬЯ</a:t>
            </a:r>
            <a:endParaRPr lang="ru-RU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77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6578" y="112857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0421" y="982579"/>
            <a:ext cx="3945708" cy="3884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ru-RU" sz="16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50" y="754742"/>
            <a:ext cx="7186097" cy="53889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592495"/>
            <a:ext cx="4666129" cy="2476071"/>
          </a:xfrm>
          <a:prstGeom prst="rect">
            <a:avLst/>
          </a:prstGeom>
          <a:solidFill>
            <a:srgbClr val="2E598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0" y="1890925"/>
            <a:ext cx="40685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ПРИМЕНЕНИЕ НА ОТДЕЛЬНЫХ ЗДАНИЯХ ИЛИ В КОМПЛЕКСЕ 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ДОМОВ</a:t>
            </a:r>
            <a:endParaRPr lang="ru-RU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41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6578" y="112857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612956"/>
            <a:ext cx="4947744" cy="2517255"/>
          </a:xfrm>
          <a:prstGeom prst="rect">
            <a:avLst/>
          </a:prstGeom>
          <a:solidFill>
            <a:srgbClr val="2E598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7237" y="2249659"/>
            <a:ext cx="4135713" cy="2616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9" y="651465"/>
            <a:ext cx="6480047" cy="58125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237" y="1910993"/>
            <a:ext cx="40211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КАЧЕСТВЕННЫЙ ФАСАД НА ЗДАНИЯХ С ЛЮБОЙ ПЛАНИРОВКОЙ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96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6578" y="112857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5737" y="1912558"/>
            <a:ext cx="5116530" cy="2235651"/>
          </a:xfrm>
          <a:prstGeom prst="rect">
            <a:avLst/>
          </a:prstGeom>
          <a:solidFill>
            <a:srgbClr val="2E598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381" y="2287625"/>
            <a:ext cx="5692324" cy="2743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380" y="2094860"/>
            <a:ext cx="46142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СОЗДАВАЙТЕ ВЫРАЗИТЕЛЬНЫЕ ОБЪЕКТЫ В МАСШТАБЕ КВАРТАЛОВ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0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6282268"/>
            <a:ext cx="9144000" cy="586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33017"/>
            <a:ext cx="9144000" cy="586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939800" y="2964672"/>
            <a:ext cx="10350500" cy="10095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ru-RU" sz="3600" dirty="0" smtClean="0">
                <a:latin typeface="Chevin Pro Light" panose="020F0303030000060003" pitchFamily="34" charset="0"/>
              </a:rPr>
              <a:t>Спасибо за внимание</a:t>
            </a:r>
            <a:r>
              <a:rPr lang="en-US" sz="3600" dirty="0" smtClean="0">
                <a:latin typeface="Chevin Pro Light" panose="020F0303030000060003" pitchFamily="34" charset="0"/>
              </a:rPr>
              <a:t>!</a:t>
            </a:r>
            <a:endParaRPr lang="ru-RU" sz="3600" dirty="0" smtClean="0"/>
          </a:p>
          <a:p>
            <a:pPr algn="ctr" fontAlgn="base"/>
            <a:endParaRPr lang="en-US" sz="6000" dirty="0">
              <a:solidFill>
                <a:srgbClr val="2E598C"/>
              </a:solidFill>
            </a:endParaRPr>
          </a:p>
        </p:txBody>
      </p:sp>
      <p:sp>
        <p:nvSpPr>
          <p:cNvPr id="5" name="Прямоугольник 4">
            <a:hlinkClick r:id="rId3"/>
          </p:cNvPr>
          <p:cNvSpPr/>
          <p:nvPr/>
        </p:nvSpPr>
        <p:spPr>
          <a:xfrm>
            <a:off x="7254007" y="3622762"/>
            <a:ext cx="7716985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-1451843" y="5944029"/>
            <a:ext cx="8401050" cy="732907"/>
            <a:chOff x="2193334" y="2732387"/>
            <a:chExt cx="8401050" cy="732907"/>
          </a:xfrm>
        </p:grpSpPr>
        <p:sp>
          <p:nvSpPr>
            <p:cNvPr id="11" name="Title 5"/>
            <p:cNvSpPr txBox="1">
              <a:spLocks/>
            </p:cNvSpPr>
            <p:nvPr/>
          </p:nvSpPr>
          <p:spPr>
            <a:xfrm>
              <a:off x="2193334" y="2739117"/>
              <a:ext cx="8401050" cy="7261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base"/>
              <a:r>
                <a:rPr lang="en-US" sz="3200" b="1" dirty="0">
                  <a:solidFill>
                    <a:srgbClr val="2E598C"/>
                  </a:solidFill>
                  <a:latin typeface="Chevin Pro Light" panose="020F0303030000060003" pitchFamily="34" charset="0"/>
                </a:rPr>
                <a:t>#</a:t>
              </a:r>
              <a:r>
                <a:rPr lang="en-US" sz="3200" b="1" dirty="0" err="1">
                  <a:solidFill>
                    <a:srgbClr val="2E598C"/>
                  </a:solidFill>
                  <a:latin typeface="Chevin Pro Light" panose="020F0303030000060003" pitchFamily="34" charset="0"/>
                </a:rPr>
                <a:t>keramamarazzi</a:t>
              </a:r>
              <a:endParaRPr lang="en-US" sz="3200" b="1" dirty="0">
                <a:solidFill>
                  <a:srgbClr val="2E598C"/>
                </a:solidFill>
                <a:latin typeface="Chevin Pro Light" panose="020F0303030000060003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4352" y="2732387"/>
              <a:ext cx="536211" cy="536211"/>
            </a:xfrm>
            <a:prstGeom prst="rect">
              <a:avLst/>
            </a:prstGeom>
          </p:spPr>
        </p:pic>
      </p:grpSp>
      <p:sp>
        <p:nvSpPr>
          <p:cNvPr id="16" name="Content Placeholder 4"/>
          <p:cNvSpPr txBox="1">
            <a:spLocks/>
          </p:cNvSpPr>
          <p:nvPr/>
        </p:nvSpPr>
        <p:spPr>
          <a:xfrm>
            <a:off x="3420005" y="4285839"/>
            <a:ext cx="5333699" cy="4267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/>
              <a:t>Демин Андрей, </a:t>
            </a:r>
            <a:r>
              <a:rPr lang="ru-RU" sz="1600" dirty="0" smtClean="0"/>
              <a:t>руководитель отдела </a:t>
            </a:r>
            <a:r>
              <a:rPr lang="ru-RU" sz="1600" dirty="0" smtClean="0"/>
              <a:t>по работе с проектами в регионах ПФО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+mj-lt"/>
              <a:hlinkClick r:id="rId5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>
                <a:latin typeface="+mj-lt"/>
                <a:hlinkClick r:id="rId5"/>
              </a:rPr>
              <a:t>Demin_aa</a:t>
            </a:r>
            <a:r>
              <a:rPr lang="en-US" sz="1600" dirty="0" smtClean="0">
                <a:latin typeface="+mj-lt"/>
                <a:hlinkClick r:id="rId5"/>
              </a:rPr>
              <a:t>@kerama-marazzi.ru</a:t>
            </a:r>
            <a:endParaRPr lang="en-US" sz="1600" dirty="0" smtClean="0">
              <a:latin typeface="+mj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+mj-lt"/>
              </a:rPr>
              <a:t>+7 </a:t>
            </a:r>
            <a:r>
              <a:rPr lang="en-US" sz="1600" dirty="0" smtClean="0">
                <a:latin typeface="+mj-lt"/>
              </a:rPr>
              <a:t>916</a:t>
            </a:r>
            <a:r>
              <a:rPr lang="ru-RU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450</a:t>
            </a:r>
            <a:r>
              <a:rPr lang="ru-RU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25</a:t>
            </a:r>
            <a:r>
              <a:rPr lang="ru-RU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23</a:t>
            </a:r>
            <a:endParaRPr lang="ru-RU" sz="1600" dirty="0">
              <a:latin typeface="+mj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+mj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82709" y="5834670"/>
            <a:ext cx="424334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u="sng" dirty="0">
                <a:solidFill>
                  <a:srgbClr val="2E598A"/>
                </a:solidFill>
                <a:hlinkClick r:id="rId6"/>
              </a:rPr>
              <a:t>www.kerama-marazzi.ru</a:t>
            </a:r>
            <a:endParaRPr lang="en-US" sz="3200" u="sng" dirty="0">
              <a:solidFill>
                <a:srgbClr val="2E598A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9989" y="1240961"/>
            <a:ext cx="7332022" cy="57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8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1" b="32485"/>
          <a:stretch/>
        </p:blipFill>
        <p:spPr>
          <a:xfrm>
            <a:off x="0" y="-1"/>
            <a:ext cx="12192000" cy="68389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3243843"/>
            <a:ext cx="5229546" cy="2365847"/>
          </a:xfrm>
          <a:prstGeom prst="rect">
            <a:avLst/>
          </a:prstGeom>
          <a:solidFill>
            <a:srgbClr val="2E598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6427" y="3518825"/>
            <a:ext cx="41296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ПАНЕЛЬНЫЙ ДОМ – ПЕРВОЕ</a:t>
            </a:r>
          </a:p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МАССОВОЕ ЖИЛЬЁ В РОССИИ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1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9" b="20311"/>
          <a:stretch/>
        </p:blipFill>
        <p:spPr>
          <a:xfrm>
            <a:off x="-2" y="1828"/>
            <a:ext cx="12192002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6578" y="112857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901293" y="1226980"/>
            <a:ext cx="4103254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"/>
              </a:prstClr>
            </a:outerShdw>
          </a:effectLst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1563" y="2350421"/>
            <a:ext cx="4163422" cy="3622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15173" y="2663572"/>
            <a:ext cx="6376827" cy="3384751"/>
          </a:xfrm>
          <a:prstGeom prst="rect">
            <a:avLst/>
          </a:prstGeom>
          <a:solidFill>
            <a:srgbClr val="2E598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74378" y="3226288"/>
            <a:ext cx="627628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ПАНЕЛЬ – БЮДЖЕТНОЕ И ТЕХНОЛОГИЧНОЕ РЕШЕНИЕ.</a:t>
            </a:r>
          </a:p>
          <a:p>
            <a:pPr lvl="0"/>
            <a:endParaRPr lang="ru-RU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 ЧТО МОЖНО СДЕЛАТЬ С ЭСТЕТИКОЙ?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6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45597"/>
          <a:stretch/>
        </p:blipFill>
        <p:spPr>
          <a:xfrm flipH="1">
            <a:off x="0" y="-62613"/>
            <a:ext cx="12192000" cy="696282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6578" y="112857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6443" y="3082390"/>
            <a:ext cx="5266485" cy="2452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3541735"/>
            <a:ext cx="6708913" cy="2266409"/>
          </a:xfrm>
          <a:prstGeom prst="rect">
            <a:avLst/>
          </a:prstGeom>
          <a:solidFill>
            <a:srgbClr val="2E598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676" y="3955550"/>
            <a:ext cx="541448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СМЕНУ АРХИТЕКТУРЕ ПРИХОДИТ ГРАДОСТРОИТЕЛЬСТВО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541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roa2.ru/uploads/titled_image/image/1083/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9" y="-134442"/>
            <a:ext cx="12213419" cy="445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6578" y="112857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7139" y="4510129"/>
            <a:ext cx="10777316" cy="2452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1419" y="3465512"/>
            <a:ext cx="6045982" cy="2879725"/>
          </a:xfrm>
          <a:prstGeom prst="rect">
            <a:avLst/>
          </a:prstGeom>
          <a:solidFill>
            <a:srgbClr val="2E598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855" y="3748317"/>
            <a:ext cx="611312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ФОРМУЛА КАЧЕСТВЕННОГО ЖИЛЬЯ –</a:t>
            </a:r>
          </a:p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КРАСИВЫЙ ФАСАД И ОРГАНИЗОВАННОЕ ПРОСТРАНСТВО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65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29" y="1023065"/>
            <a:ext cx="6676571" cy="493039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6578" y="112857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0233" y="1648535"/>
            <a:ext cx="4334318" cy="3748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115851"/>
            <a:ext cx="6708913" cy="2491080"/>
          </a:xfrm>
          <a:prstGeom prst="rect">
            <a:avLst/>
          </a:prstGeom>
          <a:solidFill>
            <a:srgbClr val="2E598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403" y="3483412"/>
            <a:ext cx="56238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ФУНКЦИОНАЛЬНЫЕ АРХИТЕКТУРНЫЕ РЕШЕНИЯ 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УВЕЛИЧИВАЮТ СТОИМОСТЬ </a:t>
            </a:r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095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6578" y="112857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7264" y="1743220"/>
            <a:ext cx="3655422" cy="4817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ru-RU" sz="16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6"/>
          <a:stretch/>
        </p:blipFill>
        <p:spPr>
          <a:xfrm>
            <a:off x="4480794" y="718935"/>
            <a:ext cx="7523753" cy="52688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935002"/>
            <a:ext cx="5322013" cy="2357563"/>
          </a:xfrm>
          <a:prstGeom prst="rect">
            <a:avLst/>
          </a:prstGeom>
          <a:solidFill>
            <a:srgbClr val="2E598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5329" y="4366724"/>
            <a:ext cx="409432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МОЖНО ЛИ СДЕЛАТЬ </a:t>
            </a:r>
          </a:p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ПАНЕЛЬ БОЛЕЕ</a:t>
            </a:r>
          </a:p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ПРИВЛЕКАТЕЛЬНОЙ?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5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22" y="951847"/>
            <a:ext cx="7559040" cy="5041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558209"/>
            <a:ext cx="5655365" cy="2227958"/>
          </a:xfrm>
          <a:prstGeom prst="rect">
            <a:avLst/>
          </a:prstGeom>
          <a:solidFill>
            <a:srgbClr val="2E598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239" y="3841191"/>
            <a:ext cx="505488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«КАБАНЧИК» – 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КАЧЕСТВЕННЫЙ МИНИМАЛИЗМ ФАСАДОВ</a:t>
            </a:r>
            <a:endParaRPr lang="ru-RU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60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37" y="255267"/>
            <a:ext cx="5782710" cy="624532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6578" y="112857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66987" y="775638"/>
            <a:ext cx="4286118" cy="2120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47" y="6670334"/>
            <a:ext cx="1080000" cy="86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647661"/>
            <a:ext cx="5655365" cy="2227958"/>
          </a:xfrm>
          <a:prstGeom prst="rect">
            <a:avLst/>
          </a:prstGeom>
          <a:solidFill>
            <a:srgbClr val="2E598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9691" y="3930643"/>
            <a:ext cx="509598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ВОЗМОЖНОСТЬ СОЗДАТЬ ЭФФЕКТ «БЕСШОВНОГО ФАСАДА»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4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9215</TotalTime>
  <Words>1114</Words>
  <Application>Microsoft Office PowerPoint</Application>
  <PresentationFormat>Широкоэкранный</PresentationFormat>
  <Paragraphs>109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Chevin Pro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Vit</dc:creator>
  <cp:lastModifiedBy>Пользователь Windows</cp:lastModifiedBy>
  <cp:revision>1002</cp:revision>
  <cp:lastPrinted>2017-01-11T14:44:10Z</cp:lastPrinted>
  <dcterms:created xsi:type="dcterms:W3CDTF">2016-07-04T17:14:51Z</dcterms:created>
  <dcterms:modified xsi:type="dcterms:W3CDTF">2018-04-16T11:42:51Z</dcterms:modified>
</cp:coreProperties>
</file>